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4"/>
  </p:sldMasterIdLst>
  <p:notesMasterIdLst>
    <p:notesMasterId r:id="rId7"/>
  </p:notesMasterIdLst>
  <p:handoutMasterIdLst>
    <p:handoutMasterId r:id="rId8"/>
  </p:handoutMasterIdLst>
  <p:sldIdLst>
    <p:sldId id="426" r:id="rId5"/>
    <p:sldId id="427" r:id="rId6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BCBA3A-D662-4DBA-81C9-5506F43CD6EB}">
          <p14:sldIdLst/>
        </p14:section>
        <p14:section name="PIMS" id="{61DEC129-FAEE-4CDB-A3F5-0DFB61C4CA00}">
          <p14:sldIdLst/>
        </p14:section>
        <p14:section name="About OSIsoft" id="{C7B9FBA7-FD80-4F0C-AE49-252A79534FFB}">
          <p14:sldIdLst/>
        </p14:section>
        <p14:section name="Customers" id="{F270255B-CC1A-48BC-9AD5-32EEA6764B9C}">
          <p14:sldIdLst>
            <p14:sldId id="426"/>
            <p14:sldId id="427"/>
          </p14:sldIdLst>
        </p14:section>
        <p14:section name="Cases" id="{26BD049E-E263-452D-981E-4B9E2222B68F}">
          <p14:sldIdLst/>
        </p14:section>
        <p14:section name="University Program" id="{E24B039D-191A-4988-91AB-7FF2D70C9A8F}">
          <p14:sldIdLst/>
        </p14:section>
        <p14:section name="Closing" id="{CF7533F0-6F55-4341-94F1-6055699865B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E7E8E9"/>
    <a:srgbClr val="0071BA"/>
    <a:srgbClr val="D9D9D9"/>
    <a:srgbClr val="FFFFFF"/>
    <a:srgbClr val="F79E84"/>
    <a:srgbClr val="FFE988"/>
    <a:srgbClr val="84C4BF"/>
    <a:srgbClr val="92CD8B"/>
    <a:srgbClr val="85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4" autoAdjust="0"/>
    <p:restoredTop sz="94118" autoAdjust="0"/>
  </p:normalViewPr>
  <p:slideViewPr>
    <p:cSldViewPr snapToGrid="0">
      <p:cViewPr varScale="1">
        <p:scale>
          <a:sx n="90" d="100"/>
          <a:sy n="90" d="100"/>
        </p:scale>
        <p:origin x="70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 snapToGrid="0">
      <p:cViewPr varScale="1">
        <p:scale>
          <a:sx n="143" d="100"/>
          <a:sy n="143" d="100"/>
        </p:scale>
        <p:origin x="49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C56FD3A-D315-495D-AA70-3C612194FDF0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A1BB6E7-4D6C-415C-A13A-0DDED2D3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09E1CB0-A560-44A2-88CF-D832ECAF0F70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AF95FBB-2BC0-4ED9-A532-91D7322BF8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osisoft.com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4088"/>
            <a:ext cx="9144000" cy="281463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703774"/>
            <a:ext cx="9144000" cy="4397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892356" y="164098"/>
            <a:ext cx="2120900" cy="847125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- Optional Industry Icon (see slide # 12)-</a:t>
            </a:r>
          </a:p>
        </p:txBody>
      </p:sp>
      <p:pic>
        <p:nvPicPr>
          <p:cNvPr id="11" name="Picture 10" descr="OSIsoft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60" y="4211805"/>
            <a:ext cx="1720052" cy="601444"/>
          </a:xfrm>
          <a:prstGeom prst="rect">
            <a:avLst/>
          </a:prstGeom>
        </p:spPr>
      </p:pic>
      <p:sp>
        <p:nvSpPr>
          <p:cNvPr id="1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526938" y="4111592"/>
            <a:ext cx="2184400" cy="89496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- Optional Prospect Logo -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860" y="2958246"/>
            <a:ext cx="3035777" cy="412672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title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5860" y="3370918"/>
            <a:ext cx="3035777" cy="32159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548691" y="4898831"/>
            <a:ext cx="15953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Copyright 2017 OSIsoft, LLC</a:t>
            </a:r>
            <a:endParaRPr lang="en-US" sz="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860" y="1346907"/>
            <a:ext cx="8837396" cy="1446550"/>
          </a:xfrm>
        </p:spPr>
        <p:txBody>
          <a:bodyPr wrap="square">
            <a:spAutoFit/>
          </a:bodyPr>
          <a:lstStyle>
            <a:lvl1pPr>
              <a:defRPr lang="en-US" sz="4400" b="1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254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g Image w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351" y="-1"/>
            <a:ext cx="8229600" cy="802789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Single Big Picture with 3 bullets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951" y="1000800"/>
            <a:ext cx="2590799" cy="3247350"/>
          </a:xfrm>
        </p:spPr>
        <p:txBody>
          <a:bodyPr>
            <a:noAutofit/>
          </a:bodyPr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6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enter 3 bullets to support picture.  Use Blue Text to highlight keywords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590800" y="755651"/>
            <a:ext cx="6438900" cy="3816350"/>
          </a:xfrm>
        </p:spPr>
        <p:txBody>
          <a:bodyPr>
            <a:normAutofit/>
          </a:bodyPr>
          <a:lstStyle>
            <a:lvl1pPr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insert a VISUAL to illustrate the PI System working in this industry. Could be a Screenshot of </a:t>
            </a:r>
            <a:br>
              <a:rPr lang="en-US" dirty="0"/>
            </a:br>
            <a:r>
              <a:rPr lang="en-US" dirty="0"/>
              <a:t>PI Products, a picture, a demo video</a:t>
            </a:r>
          </a:p>
        </p:txBody>
      </p:sp>
    </p:spTree>
    <p:extLst>
      <p:ext uri="{BB962C8B-B14F-4D97-AF65-F5344CB8AC3E}">
        <p14:creationId xmlns:p14="http://schemas.microsoft.com/office/powerpoint/2010/main" val="46025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R Customer Use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242425" y="1695012"/>
            <a:ext cx="4716357" cy="416717"/>
          </a:xfrm>
        </p:spPr>
        <p:txBody>
          <a:bodyPr>
            <a:normAutofit/>
          </a:bodyPr>
          <a:lstStyle>
            <a:lvl1pPr marL="0" indent="0">
              <a:buNone/>
              <a:defRPr sz="9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Speaker Name, Speaker Role</a:t>
            </a:r>
          </a:p>
          <a:p>
            <a:pPr lvl="0"/>
            <a:r>
              <a:rPr lang="en-US" dirty="0"/>
              <a:t>Speakers company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2425" y="534088"/>
            <a:ext cx="3270250" cy="449653"/>
          </a:xfrm>
        </p:spPr>
        <p:txBody>
          <a:bodyPr>
            <a:normAutofit/>
          </a:bodyPr>
          <a:lstStyle>
            <a:lvl1pPr marL="0" indent="0">
              <a:buNone/>
              <a:defRPr sz="1450">
                <a:solidFill>
                  <a:srgbClr val="5C5C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42425" y="888792"/>
            <a:ext cx="4724717" cy="914400"/>
          </a:xfrm>
        </p:spPr>
        <p:txBody>
          <a:bodyPr>
            <a:normAutofit/>
          </a:bodyPr>
          <a:lstStyle>
            <a:lvl1pPr marL="0" indent="0">
              <a:buNone/>
              <a:defRPr sz="115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“The PI System real-time infrastructure has enabled </a:t>
            </a:r>
            <a:r>
              <a:rPr lang="en-US" dirty="0" err="1"/>
              <a:t>Liburdi</a:t>
            </a:r>
            <a:r>
              <a:rPr lang="en-US" dirty="0"/>
              <a:t> Turbine to develop an advanced Gas Turbine Health Management (GTHM) solution that provides our customers significant value by improving their gas turbine reliability and performance.” 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6218421" y="2211623"/>
            <a:ext cx="2548769" cy="2432119"/>
            <a:chOff x="6129347" y="2150663"/>
            <a:chExt cx="2548769" cy="2432119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6129347" y="2150663"/>
              <a:ext cx="2533243" cy="2369456"/>
              <a:chOff x="463663" y="2150663"/>
              <a:chExt cx="2533243" cy="2369456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463663" y="2150663"/>
                <a:ext cx="2533243" cy="2369456"/>
              </a:xfrm>
              <a:prstGeom prst="rect">
                <a:avLst/>
              </a:prstGeom>
              <a:solidFill>
                <a:srgbClr val="E7E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>
                <a:off x="463663" y="2276042"/>
                <a:ext cx="2533243" cy="255521"/>
              </a:xfrm>
              <a:prstGeom prst="rect">
                <a:avLst/>
              </a:prstGeom>
              <a:solidFill>
                <a:srgbClr val="0071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>
              <a:off x="6135986" y="2261127"/>
              <a:ext cx="2526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RESULTS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881" y="3750470"/>
              <a:ext cx="1090235" cy="83231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405709" y="2211623"/>
            <a:ext cx="2702016" cy="2406098"/>
            <a:chOff x="466918" y="2150663"/>
            <a:chExt cx="2702016" cy="2406098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466920" y="2150663"/>
              <a:ext cx="2533243" cy="2369456"/>
              <a:chOff x="463663" y="2150663"/>
              <a:chExt cx="2533243" cy="2369456"/>
            </a:xfrm>
          </p:grpSpPr>
          <p:sp>
            <p:nvSpPr>
              <p:cNvPr id="24" name="Rectangle 23"/>
              <p:cNvSpPr/>
              <p:nvPr userDrawn="1"/>
            </p:nvSpPr>
            <p:spPr>
              <a:xfrm>
                <a:off x="463663" y="2150663"/>
                <a:ext cx="2533243" cy="2369456"/>
              </a:xfrm>
              <a:prstGeom prst="rect">
                <a:avLst/>
              </a:prstGeom>
              <a:solidFill>
                <a:srgbClr val="E7E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463663" y="2276042"/>
                <a:ext cx="2533243" cy="255521"/>
              </a:xfrm>
              <a:prstGeom prst="rect">
                <a:avLst/>
              </a:prstGeom>
              <a:solidFill>
                <a:srgbClr val="0071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466918" y="2261127"/>
              <a:ext cx="253324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CHALLENGES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90"/>
            <a:stretch/>
          </p:blipFill>
          <p:spPr>
            <a:xfrm>
              <a:off x="2093117" y="3559779"/>
              <a:ext cx="1075817" cy="996982"/>
            </a:xfrm>
            <a:prstGeom prst="rect">
              <a:avLst/>
            </a:prstGeom>
          </p:spPr>
        </p:pic>
      </p:grpSp>
      <p:sp>
        <p:nvSpPr>
          <p:cNvPr id="26" name="Isosceles Triangle 25"/>
          <p:cNvSpPr/>
          <p:nvPr userDrawn="1"/>
        </p:nvSpPr>
        <p:spPr>
          <a:xfrm rot="5400000">
            <a:off x="3021865" y="2399569"/>
            <a:ext cx="233095" cy="122334"/>
          </a:xfrm>
          <a:prstGeom prst="triangle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Isosceles Triangle 26"/>
          <p:cNvSpPr/>
          <p:nvPr userDrawn="1"/>
        </p:nvSpPr>
        <p:spPr>
          <a:xfrm rot="5400000">
            <a:off x="5921457" y="2392383"/>
            <a:ext cx="233095" cy="122334"/>
          </a:xfrm>
          <a:prstGeom prst="triangle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3317704" y="2215119"/>
            <a:ext cx="2690738" cy="2504575"/>
            <a:chOff x="3312306" y="2154159"/>
            <a:chExt cx="2690738" cy="250457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3312307" y="2154159"/>
              <a:ext cx="2533243" cy="2369456"/>
              <a:chOff x="463663" y="2150663"/>
              <a:chExt cx="2533243" cy="2369456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463663" y="2150663"/>
                <a:ext cx="2533243" cy="2369456"/>
              </a:xfrm>
              <a:prstGeom prst="rect">
                <a:avLst/>
              </a:prstGeom>
              <a:solidFill>
                <a:srgbClr val="E7E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2" name="Rectangle 31"/>
              <p:cNvSpPr/>
              <p:nvPr userDrawn="1"/>
            </p:nvSpPr>
            <p:spPr>
              <a:xfrm>
                <a:off x="463663" y="2276042"/>
                <a:ext cx="2533243" cy="255521"/>
              </a:xfrm>
              <a:prstGeom prst="rect">
                <a:avLst/>
              </a:prstGeom>
              <a:solidFill>
                <a:srgbClr val="0071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8" name="TextBox 7"/>
            <p:cNvSpPr txBox="1"/>
            <p:nvPr userDrawn="1"/>
          </p:nvSpPr>
          <p:spPr>
            <a:xfrm>
              <a:off x="3312306" y="2261127"/>
              <a:ext cx="253324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SOLUTION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0264" y="3633788"/>
              <a:ext cx="1042780" cy="1024946"/>
            </a:xfrm>
            <a:prstGeom prst="rect">
              <a:avLst/>
            </a:prstGeom>
          </p:spPr>
        </p:pic>
      </p:grpSp>
      <p:sp>
        <p:nvSpPr>
          <p:cNvPr id="39" name="Picture Placeholder 27"/>
          <p:cNvSpPr>
            <a:spLocks noGrp="1"/>
          </p:cNvSpPr>
          <p:nvPr>
            <p:ph type="pic" sz="quarter" idx="11" hasCustomPrompt="1"/>
          </p:nvPr>
        </p:nvSpPr>
        <p:spPr>
          <a:xfrm>
            <a:off x="5654040" y="76200"/>
            <a:ext cx="3421380" cy="1981200"/>
          </a:xfrm>
        </p:spPr>
        <p:txBody>
          <a:bodyPr/>
          <a:lstStyle>
            <a:lvl1pPr marL="0" indent="0">
              <a:buNone/>
              <a:defRPr>
                <a:latin typeface="+mj-lt"/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&lt;Picture of plant or process (usually not a PI System screenshot)&gt;</a:t>
            </a:r>
          </a:p>
        </p:txBody>
      </p:sp>
      <p:sp>
        <p:nvSpPr>
          <p:cNvPr id="40" name="Picture Placeholder 31"/>
          <p:cNvSpPr>
            <a:spLocks noGrp="1"/>
          </p:cNvSpPr>
          <p:nvPr>
            <p:ph type="pic" sz="quarter" idx="15" hasCustomPrompt="1"/>
          </p:nvPr>
        </p:nvSpPr>
        <p:spPr>
          <a:xfrm>
            <a:off x="4584325" y="414517"/>
            <a:ext cx="1354412" cy="7326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r>
              <a:rPr lang="en-US" dirty="0"/>
              <a:t>&lt;Logo if allowed&gt;</a:t>
            </a:r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405710" y="2633345"/>
            <a:ext cx="2533243" cy="1947734"/>
          </a:xfrm>
        </p:spPr>
        <p:txBody>
          <a:bodyPr>
            <a:normAutofit/>
          </a:bodyPr>
          <a:lstStyle>
            <a:lvl1pPr marL="91440" indent="0">
              <a:spcBef>
                <a:spcPts val="0"/>
              </a:spcBef>
              <a:buNone/>
              <a:defRPr sz="1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Consolidate systems for a diverse fleet of compression equipment spread over a wide area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Optimize equipment service intervals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Gain access to “stranded data” in RTU, engine controls, and meters </a:t>
            </a:r>
          </a:p>
          <a:p>
            <a:pPr lvl="0"/>
            <a:endParaRPr lang="en-US" dirty="0"/>
          </a:p>
        </p:txBody>
      </p:sp>
      <p:sp>
        <p:nvSpPr>
          <p:cNvPr id="4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317752" y="2627128"/>
            <a:ext cx="2533196" cy="1947734"/>
          </a:xfrm>
        </p:spPr>
        <p:txBody>
          <a:bodyPr>
            <a:normAutofit/>
          </a:bodyPr>
          <a:lstStyle>
            <a:lvl1pPr marL="91440" indent="0">
              <a:spcBef>
                <a:spcPts val="0"/>
              </a:spcBef>
              <a:buNone/>
              <a:defRPr sz="1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Brought data to an operations center with a distributed PI System.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Integrated the PI System with advanced predictive analytics  and modeling  - GTAP + Component </a:t>
            </a:r>
            <a:r>
              <a:rPr lang="en-US" dirty="0" err="1"/>
              <a:t>Lifing</a:t>
            </a:r>
            <a:r>
              <a:rPr lang="en-US" dirty="0"/>
              <a:t>, aero-thermal 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6218468" y="2626613"/>
            <a:ext cx="2533196" cy="1947734"/>
          </a:xfrm>
        </p:spPr>
        <p:txBody>
          <a:bodyPr>
            <a:noAutofit/>
          </a:bodyPr>
          <a:lstStyle>
            <a:lvl1pPr marL="91440" indent="0">
              <a:spcBef>
                <a:spcPts val="0"/>
              </a:spcBef>
              <a:buNone/>
              <a:defRPr sz="11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One system, consistent and comprehensive monitoring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Proactive CBM and alarm management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Culture change – focus on effectiveness of maintenance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Reduced energy, IT, and maintenance costs </a:t>
            </a:r>
          </a:p>
        </p:txBody>
      </p:sp>
      <p:sp>
        <p:nvSpPr>
          <p:cNvPr id="4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4762" y="4760750"/>
            <a:ext cx="1243648" cy="27384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2351" y="0"/>
            <a:ext cx="8229600" cy="78925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C-S-R Customer Use Case</a:t>
            </a:r>
          </a:p>
        </p:txBody>
      </p:sp>
    </p:spTree>
    <p:extLst>
      <p:ext uri="{BB962C8B-B14F-4D97-AF65-F5344CB8AC3E}">
        <p14:creationId xmlns:p14="http://schemas.microsoft.com/office/powerpoint/2010/main" val="59907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hallenges Stages of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31266" y="2326607"/>
            <a:ext cx="2030334" cy="311975"/>
          </a:xfrm>
        </p:spPr>
        <p:txBody>
          <a:bodyPr>
            <a:normAutofit/>
          </a:bodyPr>
          <a:lstStyle>
            <a:lvl1pPr marL="45720" indent="0" algn="l">
              <a:spcBef>
                <a:spcPts val="0"/>
              </a:spcBef>
              <a:buNone/>
              <a:defRPr sz="1200" b="1" baseline="0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Stage of the Process #1</a:t>
            </a:r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4545234" y="2326607"/>
            <a:ext cx="2030334" cy="311975"/>
          </a:xfrm>
        </p:spPr>
        <p:txBody>
          <a:bodyPr>
            <a:normAutofit/>
          </a:bodyPr>
          <a:lstStyle>
            <a:lvl1pPr marL="45720" indent="0" algn="l">
              <a:spcBef>
                <a:spcPts val="0"/>
              </a:spcBef>
              <a:buNone/>
              <a:defRPr sz="1200" b="1" baseline="0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Stage of the Process #3</a:t>
            </a:r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652217" y="2326607"/>
            <a:ext cx="2030334" cy="311975"/>
          </a:xfrm>
        </p:spPr>
        <p:txBody>
          <a:bodyPr>
            <a:normAutofit/>
          </a:bodyPr>
          <a:lstStyle>
            <a:lvl1pPr marL="45720" indent="0" algn="l">
              <a:spcBef>
                <a:spcPts val="0"/>
              </a:spcBef>
              <a:buNone/>
              <a:defRPr sz="1200" b="1" baseline="0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Stage of the Process #4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26" hasCustomPrompt="1"/>
          </p:nvPr>
        </p:nvSpPr>
        <p:spPr>
          <a:xfrm>
            <a:off x="2438250" y="2326607"/>
            <a:ext cx="2030334" cy="311975"/>
          </a:xfrm>
        </p:spPr>
        <p:txBody>
          <a:bodyPr>
            <a:normAutofit/>
          </a:bodyPr>
          <a:lstStyle>
            <a:lvl1pPr marL="45720" indent="0" algn="l">
              <a:spcBef>
                <a:spcPts val="0"/>
              </a:spcBef>
              <a:buNone/>
              <a:defRPr sz="1200" b="1" baseline="0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Stage of the Process #2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7" hasCustomPrompt="1"/>
          </p:nvPr>
        </p:nvSpPr>
        <p:spPr>
          <a:xfrm>
            <a:off x="331266" y="2698282"/>
            <a:ext cx="2030334" cy="1923414"/>
          </a:xfrm>
        </p:spPr>
        <p:txBody>
          <a:bodyPr>
            <a:normAutofit/>
          </a:bodyPr>
          <a:lstStyle>
            <a:lvl1pPr marL="45720" indent="0" algn="l"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3-5 Pain Points in this Stage.  For best effect, no bullet points. Just put a carriage return between each pain point. Use Cases that correspond to this pain point are indicated with a blue superscript.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4545234" y="2698282"/>
            <a:ext cx="2030334" cy="1923414"/>
          </a:xfrm>
        </p:spPr>
        <p:txBody>
          <a:bodyPr>
            <a:normAutofit/>
          </a:bodyPr>
          <a:lstStyle>
            <a:lvl1pPr marL="45720" indent="0" algn="l"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3-5 Pain Points in this Stage.  For best effect, no bullet points. Just put a carriage return between each pain point. Use Cases that correspond to this pain point are indicated with a blue superscript.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6652217" y="2698282"/>
            <a:ext cx="2030334" cy="1923414"/>
          </a:xfrm>
        </p:spPr>
        <p:txBody>
          <a:bodyPr>
            <a:normAutofit/>
          </a:bodyPr>
          <a:lstStyle>
            <a:lvl1pPr marL="45720" indent="0" algn="l"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3-5 Pain Points in this Stage.  For best effect, no bullet points. Just put a carriage return between each pain point. Use Cases that correspond to this pain point are indicated with a blue superscript.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2438250" y="2698282"/>
            <a:ext cx="2030334" cy="1923414"/>
          </a:xfrm>
        </p:spPr>
        <p:txBody>
          <a:bodyPr>
            <a:normAutofit/>
          </a:bodyPr>
          <a:lstStyle>
            <a:lvl1pPr marL="45720" indent="0" algn="l"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3-5 Pain Points in this Stage.  For best effect, no bullet points. Just put a carriage return between each pain point. Use Cases that correspond to this pain point are indicated with a blue superscript.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1" hasCustomPrompt="1"/>
          </p:nvPr>
        </p:nvSpPr>
        <p:spPr>
          <a:xfrm>
            <a:off x="331788" y="503238"/>
            <a:ext cx="8350250" cy="1563687"/>
          </a:xfrm>
        </p:spPr>
        <p:txBody>
          <a:bodyPr anchor="ctr"/>
          <a:lstStyle>
            <a:lvl1pPr marL="342900" indent="-342900">
              <a:buFont typeface="Arial" panose="020B0604020202020204" pitchFamily="34" charset="0"/>
              <a:buChar char="•"/>
              <a:defRPr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Insert Stages-of-the-Process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350" y="-1"/>
            <a:ext cx="8459687" cy="802789"/>
          </a:xfrm>
        </p:spPr>
        <p:txBody>
          <a:bodyPr/>
          <a:lstStyle/>
          <a:p>
            <a:pPr lvl="0"/>
            <a:r>
              <a:rPr lang="en-US" dirty="0"/>
              <a:t>Challenges for &lt;Industry/Company Name&gt;</a:t>
            </a:r>
          </a:p>
        </p:txBody>
      </p:sp>
    </p:spTree>
    <p:extLst>
      <p:ext uri="{BB962C8B-B14F-4D97-AF65-F5344CB8AC3E}">
        <p14:creationId xmlns:p14="http://schemas.microsoft.com/office/powerpoint/2010/main" val="124805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hallenge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008864" y="736111"/>
            <a:ext cx="1657164" cy="3763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743414" y="736111"/>
            <a:ext cx="1657164" cy="37638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477963" y="736111"/>
            <a:ext cx="1657164" cy="3763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212516" y="736111"/>
            <a:ext cx="1657164" cy="37638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74315" y="736111"/>
            <a:ext cx="1657164" cy="3763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008869" y="2118869"/>
            <a:ext cx="165716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+mj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743419" y="2118869"/>
            <a:ext cx="165716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+mj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477968" y="2118869"/>
            <a:ext cx="1657164" cy="3119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+mj-lt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212516" y="2118871"/>
            <a:ext cx="165716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74320" y="2118869"/>
            <a:ext cx="165716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Text Placeholder 2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4320" y="2545147"/>
            <a:ext cx="1657163" cy="1986603"/>
          </a:xfr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Next </a:t>
            </a:r>
            <a:r>
              <a:rPr lang="en-US" dirty="0" err="1"/>
              <a:t>PainPoint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Next Pain Point</a:t>
            </a:r>
          </a:p>
          <a:p>
            <a:pPr lvl="0"/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008870" y="2545146"/>
            <a:ext cx="1657163" cy="1986603"/>
          </a:xfr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743417" y="2545145"/>
            <a:ext cx="1657163" cy="1986603"/>
          </a:xfr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</p:txBody>
      </p:sp>
      <p:sp>
        <p:nvSpPr>
          <p:cNvPr id="35" name="Text Placeholder 2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7964" y="2545145"/>
            <a:ext cx="1657163" cy="1986603"/>
          </a:xfr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</p:txBody>
      </p:sp>
      <p:sp>
        <p:nvSpPr>
          <p:cNvPr id="36" name="Text Placehold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212511" y="2545144"/>
            <a:ext cx="1657163" cy="1986603"/>
          </a:xfr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74314" y="2112519"/>
            <a:ext cx="1657169" cy="311975"/>
          </a:xfr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Value Area #1</a:t>
            </a:r>
          </a:p>
        </p:txBody>
      </p:sp>
      <p:sp>
        <p:nvSpPr>
          <p:cNvPr id="40" name="Text Placeholder 25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008866" y="2112519"/>
            <a:ext cx="1657169" cy="311975"/>
          </a:xfr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Value Area #2</a:t>
            </a:r>
          </a:p>
        </p:txBody>
      </p:sp>
      <p:sp>
        <p:nvSpPr>
          <p:cNvPr id="41" name="Text Placeholder 25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743411" y="2112518"/>
            <a:ext cx="1657169" cy="311975"/>
          </a:xfr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Value Area #3</a:t>
            </a:r>
          </a:p>
        </p:txBody>
      </p:sp>
      <p:sp>
        <p:nvSpPr>
          <p:cNvPr id="42" name="Text Placeholder 2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477958" y="2112516"/>
            <a:ext cx="1657169" cy="311975"/>
          </a:xfrm>
          <a:solidFill>
            <a:srgbClr val="0071BA"/>
          </a:solidFill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Value Area #4</a:t>
            </a:r>
          </a:p>
        </p:txBody>
      </p:sp>
      <p:sp>
        <p:nvSpPr>
          <p:cNvPr id="43" name="Text Placeholder 2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212503" y="2112515"/>
            <a:ext cx="1657169" cy="311975"/>
          </a:xfr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Value Area #5</a:t>
            </a:r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9576" y="871928"/>
            <a:ext cx="1504800" cy="1140617"/>
          </a:xfr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5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2084125" y="878277"/>
            <a:ext cx="1504800" cy="1140617"/>
          </a:xfr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818675" y="876207"/>
            <a:ext cx="1504800" cy="1140617"/>
          </a:xfr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7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5553224" y="876207"/>
            <a:ext cx="1504800" cy="1140617"/>
          </a:xfr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8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287772" y="876207"/>
            <a:ext cx="1504800" cy="1140617"/>
          </a:xfr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456" y="-1"/>
            <a:ext cx="8607350" cy="811601"/>
          </a:xfrm>
        </p:spPr>
        <p:txBody>
          <a:bodyPr/>
          <a:lstStyle/>
          <a:p>
            <a:r>
              <a:rPr lang="en-US" dirty="0"/>
              <a:t>Challenges for &lt;Industry/Company Name&gt;</a:t>
            </a:r>
          </a:p>
        </p:txBody>
      </p:sp>
    </p:spTree>
    <p:extLst>
      <p:ext uri="{BB962C8B-B14F-4D97-AF65-F5344CB8AC3E}">
        <p14:creationId xmlns:p14="http://schemas.microsoft.com/office/powerpoint/2010/main" val="217317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hallenge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726" y="736111"/>
            <a:ext cx="2129604" cy="3763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400124" y="736111"/>
            <a:ext cx="2129604" cy="3763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632305" y="736111"/>
            <a:ext cx="2129604" cy="37638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870701" y="736111"/>
            <a:ext cx="2129604" cy="3763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1726" y="2118869"/>
            <a:ext cx="212960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00124" y="2118869"/>
            <a:ext cx="212960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632305" y="2118869"/>
            <a:ext cx="212960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870701" y="2118871"/>
            <a:ext cx="212960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1727" y="2545146"/>
            <a:ext cx="2129603" cy="1986603"/>
          </a:xfr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400122" y="2545145"/>
            <a:ext cx="2129603" cy="1986603"/>
          </a:xfr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</p:txBody>
      </p:sp>
      <p:sp>
        <p:nvSpPr>
          <p:cNvPr id="35" name="Text Placeholder 2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632301" y="2545145"/>
            <a:ext cx="2129603" cy="1986603"/>
          </a:xfr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</p:txBody>
      </p:sp>
      <p:sp>
        <p:nvSpPr>
          <p:cNvPr id="36" name="Text Placehold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870696" y="2545144"/>
            <a:ext cx="2129603" cy="1986603"/>
          </a:xfr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</p:txBody>
      </p:sp>
      <p:sp>
        <p:nvSpPr>
          <p:cNvPr id="40" name="Text Placeholder 25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61721" y="2112519"/>
            <a:ext cx="2129612" cy="311975"/>
          </a:xfr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Value Area #1</a:t>
            </a:r>
          </a:p>
        </p:txBody>
      </p:sp>
      <p:sp>
        <p:nvSpPr>
          <p:cNvPr id="41" name="Text Placeholder 25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400114" y="2112518"/>
            <a:ext cx="2129612" cy="311975"/>
          </a:xfr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Value Area #2</a:t>
            </a:r>
          </a:p>
        </p:txBody>
      </p:sp>
      <p:sp>
        <p:nvSpPr>
          <p:cNvPr id="42" name="Text Placeholder 2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632293" y="2112516"/>
            <a:ext cx="2129612" cy="311975"/>
          </a:xfr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Value Area #3</a:t>
            </a:r>
          </a:p>
        </p:txBody>
      </p:sp>
      <p:sp>
        <p:nvSpPr>
          <p:cNvPr id="43" name="Text Placeholder 2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70686" y="2112515"/>
            <a:ext cx="2129612" cy="311975"/>
          </a:xfr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Value Area #4</a:t>
            </a:r>
          </a:p>
        </p:txBody>
      </p:sp>
      <p:sp>
        <p:nvSpPr>
          <p:cNvPr id="45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280419" y="878277"/>
            <a:ext cx="1933804" cy="1140617"/>
          </a:xfr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2518817" y="876207"/>
            <a:ext cx="1933804" cy="1140617"/>
          </a:xfr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7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4750998" y="876207"/>
            <a:ext cx="1933804" cy="1140617"/>
          </a:xfr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8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89394" y="876207"/>
            <a:ext cx="1933804" cy="1140617"/>
          </a:xfr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19456" y="-1"/>
            <a:ext cx="8835274" cy="8027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Challenges for &lt;Industry/Company Name&gt;</a:t>
            </a:r>
          </a:p>
        </p:txBody>
      </p:sp>
    </p:spTree>
    <p:extLst>
      <p:ext uri="{BB962C8B-B14F-4D97-AF65-F5344CB8AC3E}">
        <p14:creationId xmlns:p14="http://schemas.microsoft.com/office/powerpoint/2010/main" val="384928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hallenge Foc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73394" y="730606"/>
            <a:ext cx="1657164" cy="3763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74320" y="2118869"/>
            <a:ext cx="165716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Text Placeholder 2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4320" y="2545147"/>
            <a:ext cx="1657163" cy="1986603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Next </a:t>
            </a:r>
            <a:r>
              <a:rPr lang="en-US" dirty="0" err="1"/>
              <a:t>PainPoint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Next Pain Point</a:t>
            </a:r>
          </a:p>
          <a:p>
            <a:pPr lvl="0"/>
            <a:endParaRPr lang="en-US" dirty="0"/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74314" y="2112519"/>
            <a:ext cx="1657169" cy="311975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Value Area #1</a:t>
            </a:r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9576" y="871928"/>
            <a:ext cx="1504800" cy="11406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006740" y="732163"/>
            <a:ext cx="6931670" cy="36364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 b="1" baseline="0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456" y="0"/>
            <a:ext cx="8665016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Challenges for &lt;Industry/Company Name&gt;</a:t>
            </a:r>
          </a:p>
        </p:txBody>
      </p:sp>
    </p:spTree>
    <p:extLst>
      <p:ext uri="{BB962C8B-B14F-4D97-AF65-F5344CB8AC3E}">
        <p14:creationId xmlns:p14="http://schemas.microsoft.com/office/powerpoint/2010/main" val="374272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hallenge Foc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74320" y="736111"/>
            <a:ext cx="1657164" cy="3763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74320" y="2118869"/>
            <a:ext cx="165716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Text Placeholder 2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4320" y="2545147"/>
            <a:ext cx="1657163" cy="1986603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Next </a:t>
            </a:r>
            <a:r>
              <a:rPr lang="en-US" dirty="0" err="1"/>
              <a:t>PainPoint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Next Pain Point</a:t>
            </a:r>
          </a:p>
          <a:p>
            <a:pPr lvl="0"/>
            <a:endParaRPr lang="en-US" dirty="0"/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74314" y="2112519"/>
            <a:ext cx="1657169" cy="311975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Value Area #2</a:t>
            </a:r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9576" y="871928"/>
            <a:ext cx="1504800" cy="11406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006740" y="736111"/>
            <a:ext cx="6931670" cy="36364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 b="1" baseline="0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350" y="-1"/>
            <a:ext cx="8716059" cy="802789"/>
          </a:xfrm>
        </p:spPr>
        <p:txBody>
          <a:bodyPr/>
          <a:lstStyle/>
          <a:p>
            <a:r>
              <a:rPr lang="en-US" dirty="0"/>
              <a:t>Challenges for &lt;Industry/Company Name&gt;</a:t>
            </a:r>
          </a:p>
        </p:txBody>
      </p:sp>
    </p:spTree>
    <p:extLst>
      <p:ext uri="{BB962C8B-B14F-4D97-AF65-F5344CB8AC3E}">
        <p14:creationId xmlns:p14="http://schemas.microsoft.com/office/powerpoint/2010/main" val="179809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hallenge Foc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274320" y="736111"/>
            <a:ext cx="1657164" cy="37638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74320" y="2118869"/>
            <a:ext cx="165716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Text Placeholder 2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4320" y="2545147"/>
            <a:ext cx="1657163" cy="1986603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Next </a:t>
            </a:r>
            <a:r>
              <a:rPr lang="en-US" dirty="0" err="1"/>
              <a:t>PainPoint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Next Pain Point</a:t>
            </a:r>
          </a:p>
          <a:p>
            <a:pPr lvl="0"/>
            <a:endParaRPr lang="en-US" dirty="0"/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74314" y="2112519"/>
            <a:ext cx="1657169" cy="311975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Value Area #3</a:t>
            </a:r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9576" y="871928"/>
            <a:ext cx="1504800" cy="11406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006740" y="736111"/>
            <a:ext cx="6931670" cy="36364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 b="1" baseline="0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350" y="-1"/>
            <a:ext cx="8716060" cy="802789"/>
          </a:xfrm>
        </p:spPr>
        <p:txBody>
          <a:bodyPr/>
          <a:lstStyle/>
          <a:p>
            <a:r>
              <a:rPr lang="en-US" dirty="0"/>
              <a:t>Challenges for &lt;Industry/Company Name&gt;</a:t>
            </a:r>
          </a:p>
        </p:txBody>
      </p:sp>
    </p:spTree>
    <p:extLst>
      <p:ext uri="{BB962C8B-B14F-4D97-AF65-F5344CB8AC3E}">
        <p14:creationId xmlns:p14="http://schemas.microsoft.com/office/powerpoint/2010/main" val="1700544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hallenge Foc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74319" y="728275"/>
            <a:ext cx="1657164" cy="3763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74320" y="2118869"/>
            <a:ext cx="165716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Text Placeholder 2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4320" y="2545147"/>
            <a:ext cx="1657163" cy="1986603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Next </a:t>
            </a:r>
            <a:r>
              <a:rPr lang="en-US" dirty="0" err="1"/>
              <a:t>PainPoint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Next Pain Point</a:t>
            </a:r>
          </a:p>
          <a:p>
            <a:pPr lvl="0"/>
            <a:endParaRPr lang="en-US" dirty="0"/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74314" y="2112519"/>
            <a:ext cx="1657169" cy="311975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Value Area #4</a:t>
            </a:r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9576" y="871928"/>
            <a:ext cx="1504800" cy="11406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006740" y="736111"/>
            <a:ext cx="6931670" cy="36364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 b="1" baseline="0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350" y="-1"/>
            <a:ext cx="8716059" cy="802789"/>
          </a:xfrm>
        </p:spPr>
        <p:txBody>
          <a:bodyPr/>
          <a:lstStyle/>
          <a:p>
            <a:r>
              <a:rPr lang="en-US" dirty="0"/>
              <a:t>Challenges for &lt;Industry/Company Name&gt;</a:t>
            </a:r>
          </a:p>
        </p:txBody>
      </p:sp>
    </p:spTree>
    <p:extLst>
      <p:ext uri="{BB962C8B-B14F-4D97-AF65-F5344CB8AC3E}">
        <p14:creationId xmlns:p14="http://schemas.microsoft.com/office/powerpoint/2010/main" val="338109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hallenge Focu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77000" y="728274"/>
            <a:ext cx="1657164" cy="37638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74320" y="2118869"/>
            <a:ext cx="1657164" cy="311978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Text Placeholder 2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4320" y="2545147"/>
            <a:ext cx="1657163" cy="1986603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List of Pain Points in this area:  </a:t>
            </a:r>
            <a:r>
              <a:rPr lang="en-US" dirty="0" err="1"/>
              <a:t>ie</a:t>
            </a:r>
            <a:r>
              <a:rPr lang="en-US" dirty="0"/>
              <a:t> [“stranded data” in RTU, engine controls, and meters ]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Next </a:t>
            </a:r>
            <a:r>
              <a:rPr lang="en-US" dirty="0" err="1"/>
              <a:t>PainPoint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Next Pain Point</a:t>
            </a:r>
          </a:p>
          <a:p>
            <a:pPr lvl="0"/>
            <a:endParaRPr lang="en-US" dirty="0"/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74314" y="2112519"/>
            <a:ext cx="1657169" cy="311975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Insert Value Area #5</a:t>
            </a:r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9576" y="871928"/>
            <a:ext cx="1504800" cy="11406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006740" y="736111"/>
            <a:ext cx="6931670" cy="36364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 b="1" baseline="0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350" y="-1"/>
            <a:ext cx="8716059" cy="802789"/>
          </a:xfrm>
        </p:spPr>
        <p:txBody>
          <a:bodyPr/>
          <a:lstStyle/>
          <a:p>
            <a:r>
              <a:rPr lang="en-US" dirty="0"/>
              <a:t>Challenges for &lt;Industry/Company Name&gt;</a:t>
            </a:r>
          </a:p>
        </p:txBody>
      </p:sp>
    </p:spTree>
    <p:extLst>
      <p:ext uri="{BB962C8B-B14F-4D97-AF65-F5344CB8AC3E}">
        <p14:creationId xmlns:p14="http://schemas.microsoft.com/office/powerpoint/2010/main" val="234424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89047" y="2795286"/>
            <a:ext cx="7554953" cy="923330"/>
          </a:xfrm>
          <a:prstGeom prst="rect">
            <a:avLst/>
          </a:prstGeom>
          <a:solidFill>
            <a:srgbClr val="E7E8E9"/>
          </a:solidFill>
        </p:spPr>
        <p:txBody>
          <a:bodyPr wrap="none" lIns="182880" tIns="91440" rIns="274320" bIns="91440" anchor="ctr">
            <a:spAutoFit/>
          </a:bodyPr>
          <a:lstStyle>
            <a:lvl1pPr algn="r">
              <a:defRPr sz="48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54312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417" y="165807"/>
            <a:ext cx="2615583" cy="301124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374573" y="2685197"/>
            <a:ext cx="4769427" cy="112776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72250" y="426130"/>
            <a:ext cx="3759200" cy="132347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Names, Titles, Names, Titles, Names, Titles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72250" y="2042220"/>
            <a:ext cx="4844379" cy="298450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Team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72250" y="40432"/>
            <a:ext cx="4952021" cy="298450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Team 1 (</a:t>
            </a:r>
            <a:r>
              <a:rPr lang="en-US" dirty="0" err="1"/>
              <a:t>eg</a:t>
            </a:r>
            <a:r>
              <a:rPr lang="en-US" dirty="0"/>
              <a:t> ‘Industry Team’)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60925" y="2438752"/>
            <a:ext cx="3759200" cy="1244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Names, title, Names,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4334" y="2833558"/>
            <a:ext cx="4499027" cy="857250"/>
          </a:xfrm>
        </p:spPr>
        <p:txBody>
          <a:bodyPr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/>
              <a:t>Add Title (</a:t>
            </a:r>
            <a:r>
              <a:rPr lang="en-US" dirty="0" err="1"/>
              <a:t>ie</a:t>
            </a:r>
            <a:r>
              <a:rPr lang="en-US" dirty="0"/>
              <a:t> Credits)</a:t>
            </a:r>
          </a:p>
        </p:txBody>
      </p:sp>
    </p:spTree>
    <p:extLst>
      <p:ext uri="{BB962C8B-B14F-4D97-AF65-F5344CB8AC3E}">
        <p14:creationId xmlns:p14="http://schemas.microsoft.com/office/powerpoint/2010/main" val="1478730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351" y="-1"/>
            <a:ext cx="8229600" cy="8027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79200"/>
            <a:ext cx="8229600" cy="3615423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hlinkClick r:id="rId2"/>
              </a:rPr>
              <a:t>email@osisoft.com</a:t>
            </a:r>
            <a:endParaRPr lang="en-US" dirty="0"/>
          </a:p>
          <a:p>
            <a:r>
              <a:rPr lang="en-US" dirty="0"/>
              <a:t>Title</a:t>
            </a:r>
          </a:p>
          <a:p>
            <a:pPr lvl="0"/>
            <a:r>
              <a:rPr lang="en-US" dirty="0" err="1"/>
              <a:t>OSIsoft</a:t>
            </a:r>
            <a:r>
              <a:rPr lang="en-US" dirty="0"/>
              <a:t>, LLC</a:t>
            </a:r>
          </a:p>
          <a:p>
            <a:pPr lvl="0"/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69713" y="4791933"/>
            <a:ext cx="1243648" cy="27384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0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3035"/>
            <a:ext cx="9144000" cy="2973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692" y="726400"/>
            <a:ext cx="2653037" cy="305066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703776"/>
            <a:ext cx="9150486" cy="4397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46690" y="756469"/>
            <a:ext cx="44380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46856" y="1860551"/>
            <a:ext cx="5518150" cy="1773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Proxima Nova Alt Rg" panose="02000506030000020004" pitchFamily="50" charset="0"/>
              </a:defRPr>
            </a:lvl2pPr>
            <a:lvl3pPr>
              <a:defRPr sz="2400">
                <a:solidFill>
                  <a:schemeClr val="bg1"/>
                </a:solidFill>
                <a:latin typeface="Proxima Nova Alt Rg" panose="02000506030000020004" pitchFamily="50" charset="0"/>
              </a:defRPr>
            </a:lvl3pPr>
            <a:lvl4pPr>
              <a:defRPr sz="2400">
                <a:solidFill>
                  <a:schemeClr val="bg1"/>
                </a:solidFill>
                <a:latin typeface="Proxima Nova Alt Rg" panose="02000506030000020004" pitchFamily="50" charset="0"/>
              </a:defRPr>
            </a:lvl4pPr>
            <a:lvl5pPr>
              <a:defRPr sz="2400">
                <a:solidFill>
                  <a:schemeClr val="bg1"/>
                </a:solidFill>
                <a:latin typeface="Proxima Nova Alt Rg" panose="02000506030000020004" pitchFamily="50" charset="0"/>
              </a:defRPr>
            </a:lvl5pPr>
          </a:lstStyle>
          <a:p>
            <a:pPr lvl="0"/>
            <a:r>
              <a:rPr lang="en-US" dirty="0"/>
              <a:t>Optional: Click to add a takeaway you wish the audience to leave with.  </a:t>
            </a:r>
          </a:p>
        </p:txBody>
      </p:sp>
      <p:pic>
        <p:nvPicPr>
          <p:cNvPr id="10" name="Picture 9" descr="OSIsoft-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80" y="3992754"/>
            <a:ext cx="2489686" cy="8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5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843" y="901681"/>
            <a:ext cx="1887883" cy="4672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020" y="1360722"/>
            <a:ext cx="1827117" cy="3969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27" y="1515142"/>
            <a:ext cx="1588862" cy="4747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413" y="2975787"/>
            <a:ext cx="1927433" cy="367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23" y="454997"/>
            <a:ext cx="1823403" cy="354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71" y="3743536"/>
            <a:ext cx="2178042" cy="4698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24" y="3549222"/>
            <a:ext cx="2465599" cy="4397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9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43" y="397353"/>
            <a:ext cx="1259160" cy="592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813" y="2160656"/>
            <a:ext cx="4155941" cy="589936"/>
          </a:xfrm>
          <a:prstGeom prst="rect">
            <a:avLst/>
          </a:prstGeom>
        </p:spPr>
      </p:pic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69713" y="4791933"/>
            <a:ext cx="1243648" cy="27384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9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44801" y="2822674"/>
            <a:ext cx="70992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668255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44801" y="2822674"/>
            <a:ext cx="70992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50579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ank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872409" cy="4278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0" b="1">
                <a:solidFill>
                  <a:srgbClr val="0071B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rgbClr val="0071BA"/>
                </a:solidFill>
              </a:defRPr>
            </a:lvl2pPr>
            <a:lvl3pPr>
              <a:defRPr sz="2400">
                <a:solidFill>
                  <a:srgbClr val="0071BA"/>
                </a:solidFill>
              </a:defRPr>
            </a:lvl3pPr>
            <a:lvl4pPr>
              <a:defRPr sz="2000">
                <a:solidFill>
                  <a:srgbClr val="0071BA"/>
                </a:solidFill>
              </a:defRPr>
            </a:lvl4pPr>
            <a:lvl5pPr>
              <a:defRPr sz="2000">
                <a:solidFill>
                  <a:srgbClr val="0071BA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380" y="2795286"/>
            <a:ext cx="7462620" cy="923330"/>
          </a:xfrm>
          <a:prstGeom prst="rect">
            <a:avLst/>
          </a:prstGeom>
          <a:solidFill>
            <a:srgbClr val="E7E8E9"/>
          </a:solidFill>
        </p:spPr>
        <p:txBody>
          <a:bodyPr wrap="none" lIns="91440" tIns="91440" rIns="274320" bIns="91440" anchor="ctr">
            <a:spAutoFit/>
          </a:bodyPr>
          <a:lstStyle>
            <a:lvl1pPr algn="r">
              <a:defRPr sz="48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8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Bkg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4000" cy="470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center icon to add full-page (hi-res) photo behind section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81380" y="2795286"/>
            <a:ext cx="7462620" cy="923330"/>
          </a:xfrm>
          <a:prstGeom prst="rect">
            <a:avLst/>
          </a:prstGeom>
          <a:solidFill>
            <a:srgbClr val="E7E8E9"/>
          </a:solidFill>
        </p:spPr>
        <p:txBody>
          <a:bodyPr wrap="none" lIns="91440" tIns="91440" rIns="274320" bIns="91440" anchor="ctr">
            <a:spAutoFit/>
          </a:bodyPr>
          <a:lstStyle>
            <a:lvl1pPr algn="r">
              <a:defRPr sz="48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4762" y="4760750"/>
            <a:ext cx="1243648" cy="27384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9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ey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4123"/>
            <a:ext cx="4344074" cy="553998"/>
          </a:xfrm>
          <a:prstGeom prst="rect">
            <a:avLst/>
          </a:prstGeom>
          <a:solidFill>
            <a:srgbClr val="E7E8E9"/>
          </a:solidFill>
        </p:spPr>
        <p:txBody>
          <a:bodyPr wrap="none" lIns="91440" tIns="91440" rIns="274320" bIns="91440" anchor="ctr">
            <a:spAutoFit/>
          </a:bodyPr>
          <a:lstStyle>
            <a:lvl1pPr algn="l"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only Grey Box Layout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4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351" y="-1"/>
            <a:ext cx="8229600" cy="80278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4762" y="4760750"/>
            <a:ext cx="12436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6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456" y="0"/>
            <a:ext cx="8229600" cy="7883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Text Layout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491" y="898786"/>
            <a:ext cx="4040188" cy="47982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491" y="1378607"/>
            <a:ext cx="4040188" cy="32456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6317" y="898786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317" y="1378607"/>
            <a:ext cx="4041775" cy="32456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94762" y="4760750"/>
            <a:ext cx="12436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8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44549" y="904352"/>
            <a:ext cx="3194153" cy="2302592"/>
          </a:xfrm>
        </p:spPr>
        <p:txBody>
          <a:bodyPr>
            <a:normAutofit/>
          </a:bodyPr>
          <a:lstStyle>
            <a:lvl1pPr>
              <a:defRPr sz="16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insert a VISUAL to illustrate the PI System working in this industry. Consider a side-by-side comparison with this slide: (</a:t>
            </a:r>
            <a:r>
              <a:rPr lang="en-US" dirty="0" err="1"/>
              <a:t>ie</a:t>
            </a:r>
            <a:r>
              <a:rPr lang="en-US" dirty="0"/>
              <a:t> before + after?)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16450" y="3356419"/>
            <a:ext cx="2965449" cy="1348931"/>
          </a:xfrm>
        </p:spPr>
        <p:txBody>
          <a:bodyPr>
            <a:noAutofit/>
          </a:bodyPr>
          <a:lstStyle>
            <a:lvl1pPr marL="285750" indent="-285750">
              <a:buClr>
                <a:srgbClr val="0071BA"/>
              </a:buClr>
              <a:buFont typeface="Arial" panose="020B0604020202020204" pitchFamily="34" charset="0"/>
              <a:buChar char="•"/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2-3 bullets to support picture. Consider contrasting with the other side of this slide. Use Blue Text to highlight keywords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730751" y="904352"/>
            <a:ext cx="3448049" cy="2302592"/>
          </a:xfrm>
        </p:spPr>
        <p:txBody>
          <a:bodyPr>
            <a:normAutofit/>
          </a:bodyPr>
          <a:lstStyle>
            <a:lvl1pPr>
              <a:defRPr sz="16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insert a VISUAL to illustrate the PI System working in this industry. Consider a side-by-side comparison with this slide: (</a:t>
            </a:r>
            <a:r>
              <a:rPr lang="en-US" dirty="0" err="1"/>
              <a:t>ie</a:t>
            </a:r>
            <a:r>
              <a:rPr lang="en-US" dirty="0"/>
              <a:t> before + after?)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6599" y="3356419"/>
            <a:ext cx="3124201" cy="1348931"/>
          </a:xfrm>
        </p:spPr>
        <p:txBody>
          <a:bodyPr>
            <a:noAutofit/>
          </a:bodyPr>
          <a:lstStyle>
            <a:lvl1pPr marL="285750" indent="-285750">
              <a:buClr>
                <a:srgbClr val="0071BA"/>
              </a:buClr>
              <a:buFont typeface="Arial" panose="020B0604020202020204" pitchFamily="34" charset="0"/>
              <a:buChar char="•"/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2-3 bullets to support picture. Consider contrasting with the other side of this slide. Use Blue Text to highlight keywords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351" y="-1"/>
            <a:ext cx="8229600" cy="8027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Picture Layout</a:t>
            </a:r>
          </a:p>
        </p:txBody>
      </p:sp>
    </p:spTree>
    <p:extLst>
      <p:ext uri="{BB962C8B-B14F-4D97-AF65-F5344CB8AC3E}">
        <p14:creationId xmlns:p14="http://schemas.microsoft.com/office/powerpoint/2010/main" val="37341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g Image w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351" y="-1"/>
            <a:ext cx="8229600" cy="802789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Single Big Picture with Sentence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36599"/>
            <a:ext cx="6794500" cy="3302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Single Sentence text to support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5076" y="1148912"/>
            <a:ext cx="7819924" cy="3529725"/>
          </a:xfrm>
        </p:spPr>
        <p:txBody>
          <a:bodyPr>
            <a:normAutofit/>
          </a:bodyPr>
          <a:lstStyle>
            <a:lvl1pPr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insert a VISUAL to illustrate the PI System working in this industry. Could be a Screenshot of PI Products, a picture, a demo video</a:t>
            </a:r>
          </a:p>
        </p:txBody>
      </p:sp>
    </p:spTree>
    <p:extLst>
      <p:ext uri="{BB962C8B-B14F-4D97-AF65-F5344CB8AC3E}">
        <p14:creationId xmlns:p14="http://schemas.microsoft.com/office/powerpoint/2010/main" val="382566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4211"/>
            <a:ext cx="9144000" cy="429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351" y="-5446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4762" y="4758609"/>
            <a:ext cx="12436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4F9E36-7025-49CB-B89D-D6B1006DBB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6720" y="4834783"/>
            <a:ext cx="15953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Copyright 2017 OSIsoft, LLC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8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2" r:id="rId2"/>
    <p:sldLayoutId id="2147483888" r:id="rId3"/>
    <p:sldLayoutId id="2147483863" r:id="rId4"/>
    <p:sldLayoutId id="2147483889" r:id="rId5"/>
    <p:sldLayoutId id="2147483820" r:id="rId6"/>
    <p:sldLayoutId id="2147483821" r:id="rId7"/>
    <p:sldLayoutId id="2147483860" r:id="rId8"/>
    <p:sldLayoutId id="2147483858" r:id="rId9"/>
    <p:sldLayoutId id="2147483859" r:id="rId10"/>
    <p:sldLayoutId id="2147483882" r:id="rId11"/>
    <p:sldLayoutId id="2147483884" r:id="rId12"/>
    <p:sldLayoutId id="2147483853" r:id="rId13"/>
    <p:sldLayoutId id="2147483855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65" r:id="rId20"/>
    <p:sldLayoutId id="2147483829" r:id="rId21"/>
    <p:sldLayoutId id="2147483806" r:id="rId22"/>
    <p:sldLayoutId id="2147483866" r:id="rId23"/>
    <p:sldLayoutId id="2147483891" r:id="rId24"/>
    <p:sldLayoutId id="2147483895" r:id="rId2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71BA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F9E36-7025-49CB-B89D-D6B1006DBBBD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Rounded Rectangle 17"/>
          <p:cNvSpPr/>
          <p:nvPr/>
        </p:nvSpPr>
        <p:spPr>
          <a:xfrm>
            <a:off x="127101" y="2665879"/>
            <a:ext cx="3216174" cy="1987401"/>
          </a:xfrm>
          <a:prstGeom prst="roundRect">
            <a:avLst>
              <a:gd name="adj" fmla="val 3453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7101" y="2846854"/>
            <a:ext cx="3216174" cy="386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07987" y="2665879"/>
            <a:ext cx="3216174" cy="1987401"/>
          </a:xfrm>
          <a:prstGeom prst="roundRect">
            <a:avLst>
              <a:gd name="adj" fmla="val 3453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75426" y="2665879"/>
            <a:ext cx="3216174" cy="1987401"/>
          </a:xfrm>
          <a:prstGeom prst="roundRect">
            <a:avLst>
              <a:gd name="adj" fmla="val 3453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56026" y="2846854"/>
            <a:ext cx="3216174" cy="386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75426" y="2846854"/>
            <a:ext cx="3216174" cy="386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ight Triangle 23"/>
          <p:cNvSpPr/>
          <p:nvPr/>
        </p:nvSpPr>
        <p:spPr>
          <a:xfrm rot="13068632">
            <a:off x="2793193" y="2889570"/>
            <a:ext cx="258745" cy="336084"/>
          </a:xfrm>
          <a:prstGeom prst="rtTriangle">
            <a:avLst/>
          </a:prstGeom>
          <a:gradFill flip="none" rotWithShape="1">
            <a:gsLst>
              <a:gs pos="0">
                <a:srgbClr val="718BA5">
                  <a:shade val="30000"/>
                  <a:satMod val="115000"/>
                </a:srgbClr>
              </a:gs>
              <a:gs pos="50000">
                <a:srgbClr val="718BA5">
                  <a:shade val="67500"/>
                  <a:satMod val="115000"/>
                </a:srgbClr>
              </a:gs>
              <a:gs pos="100000">
                <a:srgbClr val="718BA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Triangle 24"/>
          <p:cNvSpPr/>
          <p:nvPr/>
        </p:nvSpPr>
        <p:spPr>
          <a:xfrm rot="12930542">
            <a:off x="5629447" y="2883839"/>
            <a:ext cx="235013" cy="324006"/>
          </a:xfrm>
          <a:prstGeom prst="rtTriangle">
            <a:avLst/>
          </a:prstGeom>
          <a:gradFill flip="none" rotWithShape="1">
            <a:gsLst>
              <a:gs pos="0">
                <a:srgbClr val="718BA5">
                  <a:shade val="30000"/>
                  <a:satMod val="115000"/>
                </a:srgbClr>
              </a:gs>
              <a:gs pos="50000">
                <a:srgbClr val="718BA5">
                  <a:shade val="67500"/>
                  <a:satMod val="115000"/>
                </a:srgbClr>
              </a:gs>
              <a:gs pos="100000">
                <a:srgbClr val="718BA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4455596-C2F4-4655-96F4-DAB10352A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818" y="381637"/>
            <a:ext cx="1219696" cy="1765657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8E65F9C-E038-4122-91D6-992F9C9C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50" y="-1"/>
            <a:ext cx="8459687" cy="802789"/>
          </a:xfrm>
        </p:spPr>
        <p:txBody>
          <a:bodyPr>
            <a:normAutofit/>
          </a:bodyPr>
          <a:lstStyle/>
          <a:p>
            <a:r>
              <a:rPr lang="en-US" sz="2400" dirty="0"/>
              <a:t>PI System -USACH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1DA1818-FD05-4DA9-ABE2-68768D17BFD0}"/>
              </a:ext>
            </a:extLst>
          </p:cNvPr>
          <p:cNvSpPr txBox="1">
            <a:spLocks/>
          </p:cNvSpPr>
          <p:nvPr/>
        </p:nvSpPr>
        <p:spPr>
          <a:xfrm>
            <a:off x="242424" y="534089"/>
            <a:ext cx="3313576" cy="2899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Universidad de Santiago de Chile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C26FB09-0685-452C-8EB3-7CA71B236399}"/>
              </a:ext>
            </a:extLst>
          </p:cNvPr>
          <p:cNvSpPr txBox="1">
            <a:spLocks/>
          </p:cNvSpPr>
          <p:nvPr/>
        </p:nvSpPr>
        <p:spPr>
          <a:xfrm>
            <a:off x="242424" y="989970"/>
            <a:ext cx="3567338" cy="11810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Destinado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gestion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docente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laboratorios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gestion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activos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investigacion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facilitador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transferencia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tecnologica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nempresas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881DF036-2EB0-4B5A-AA28-F919460DC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628" y="402533"/>
            <a:ext cx="2604938" cy="196431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6FFD56D-44BF-41A8-B6E3-BF8DBD0C1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032" y="355355"/>
            <a:ext cx="1263624" cy="2075954"/>
          </a:xfrm>
          <a:prstGeom prst="rect">
            <a:avLst/>
          </a:prstGeom>
        </p:spPr>
      </p:pic>
      <p:sp>
        <p:nvSpPr>
          <p:cNvPr id="38" name="TextBox 25">
            <a:extLst>
              <a:ext uri="{FF2B5EF4-FFF2-40B4-BE49-F238E27FC236}">
                <a16:creationId xmlns:a16="http://schemas.microsoft.com/office/drawing/2014/main" id="{7958FCAF-F06A-40F0-AA15-92118A763F2A}"/>
              </a:ext>
            </a:extLst>
          </p:cNvPr>
          <p:cNvSpPr txBox="1"/>
          <p:nvPr/>
        </p:nvSpPr>
        <p:spPr>
          <a:xfrm>
            <a:off x="151024" y="2921953"/>
            <a:ext cx="30323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>
                <a:solidFill>
                  <a:srgbClr val="2F4558"/>
                </a:solidFill>
                <a:latin typeface="Trebuchet MS" pitchFamily="34" charset="0"/>
              </a:rPr>
              <a:t>Motivacion</a:t>
            </a:r>
            <a:endParaRPr lang="en-US" sz="1300" dirty="0">
              <a:solidFill>
                <a:srgbClr val="2F4558"/>
              </a:solidFill>
              <a:latin typeface="Trebuchet MS" pitchFamily="34" charset="0"/>
            </a:endParaRPr>
          </a:p>
        </p:txBody>
      </p:sp>
      <p:sp>
        <p:nvSpPr>
          <p:cNvPr id="39" name="TextBox 26">
            <a:extLst>
              <a:ext uri="{FF2B5EF4-FFF2-40B4-BE49-F238E27FC236}">
                <a16:creationId xmlns:a16="http://schemas.microsoft.com/office/drawing/2014/main" id="{C4CA3989-E0E9-4718-8C3F-341E0D32FDAC}"/>
              </a:ext>
            </a:extLst>
          </p:cNvPr>
          <p:cNvSpPr txBox="1"/>
          <p:nvPr/>
        </p:nvSpPr>
        <p:spPr>
          <a:xfrm>
            <a:off x="3389525" y="2921953"/>
            <a:ext cx="19756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>
                <a:solidFill>
                  <a:srgbClr val="2F4558"/>
                </a:solidFill>
                <a:latin typeface="Trebuchet MS" pitchFamily="34" charset="0"/>
              </a:rPr>
              <a:t>Soluciones</a:t>
            </a:r>
            <a:endParaRPr lang="en-US" sz="1300" dirty="0">
              <a:solidFill>
                <a:srgbClr val="2F4558"/>
              </a:solidFill>
              <a:latin typeface="Trebuchet MS" pitchFamily="34" charset="0"/>
            </a:endParaRP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A05107EA-54EB-4BD6-A5AE-C6DA90FDAA3C}"/>
              </a:ext>
            </a:extLst>
          </p:cNvPr>
          <p:cNvSpPr txBox="1"/>
          <p:nvPr/>
        </p:nvSpPr>
        <p:spPr>
          <a:xfrm>
            <a:off x="5856499" y="2921953"/>
            <a:ext cx="2917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>
                <a:solidFill>
                  <a:srgbClr val="2F4558"/>
                </a:solidFill>
                <a:latin typeface="Trebuchet MS" pitchFamily="34" charset="0"/>
              </a:rPr>
              <a:t>Resultados</a:t>
            </a:r>
            <a:r>
              <a:rPr lang="en-US" sz="1300" dirty="0">
                <a:solidFill>
                  <a:srgbClr val="2F4558"/>
                </a:solidFill>
                <a:latin typeface="Trebuchet MS" pitchFamily="34" charset="0"/>
              </a:rPr>
              <a:t> / </a:t>
            </a:r>
            <a:r>
              <a:rPr lang="en-US" sz="1300" dirty="0" err="1">
                <a:solidFill>
                  <a:srgbClr val="2F4558"/>
                </a:solidFill>
                <a:latin typeface="Trebuchet MS" pitchFamily="34" charset="0"/>
              </a:rPr>
              <a:t>Beneficios</a:t>
            </a:r>
            <a:endParaRPr lang="en-US" sz="1300" dirty="0">
              <a:solidFill>
                <a:srgbClr val="2F4558"/>
              </a:solidFill>
              <a:latin typeface="Trebuchet MS" pitchFamily="34" charset="0"/>
            </a:endParaRP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EAFB2092-FACC-480C-99CF-BBA6E6271BFA}"/>
              </a:ext>
            </a:extLst>
          </p:cNvPr>
          <p:cNvSpPr txBox="1"/>
          <p:nvPr/>
        </p:nvSpPr>
        <p:spPr>
          <a:xfrm>
            <a:off x="5862850" y="3214341"/>
            <a:ext cx="304387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endParaRPr lang="en-US" sz="1050" dirty="0">
              <a:solidFill>
                <a:schemeClr val="bg1"/>
              </a:solidFill>
              <a:latin typeface="Trebuchet MS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Acceso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a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tecnologia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punta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actividades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docentes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para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academicos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y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profesores</a:t>
            </a:r>
            <a:endParaRPr lang="en-US" sz="1050" dirty="0">
              <a:solidFill>
                <a:schemeClr val="bg1"/>
              </a:solidFill>
              <a:latin typeface="Trebuchet MS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Acceso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a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plantas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virtuales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para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entrenamiento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y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analisis</a:t>
            </a:r>
            <a:endParaRPr lang="en-US" sz="1050" dirty="0">
              <a:solidFill>
                <a:schemeClr val="bg1"/>
              </a:solidFill>
              <a:latin typeface="Trebuchet MS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Desarrollo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aplicaciones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una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infraestructura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industrial que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facilita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la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transferencia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39D2675B-6057-4329-BFAC-29E2237CA349}"/>
              </a:ext>
            </a:extLst>
          </p:cNvPr>
          <p:cNvSpPr txBox="1"/>
          <p:nvPr/>
        </p:nvSpPr>
        <p:spPr>
          <a:xfrm>
            <a:off x="3041819" y="3307400"/>
            <a:ext cx="2821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Instalacion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de PI System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Laboratorio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Op.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Unitarias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 DIQ/USACH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Habilitacion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de 150 tags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equipos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experimentales</a:t>
            </a:r>
            <a:endParaRPr lang="en-US" sz="1050" dirty="0">
              <a:solidFill>
                <a:schemeClr val="bg1"/>
              </a:solidFill>
              <a:latin typeface="Trebuchet MS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Conectividad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a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simuladores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linea</a:t>
            </a:r>
            <a:endParaRPr lang="en-US" sz="1050" dirty="0">
              <a:solidFill>
                <a:schemeClr val="bg1"/>
              </a:solidFill>
              <a:latin typeface="Trebuchet MS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Acceso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a data industrial para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desarrollo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y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validacion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aplicaciones</a:t>
            </a:r>
            <a:endParaRPr lang="en-US" sz="1050" dirty="0">
              <a:solidFill>
                <a:schemeClr val="bg1"/>
              </a:solidFill>
              <a:latin typeface="Trebuchet MS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4D1FEC6B-4D7A-4571-B0E4-8FF4BFE36ED9}"/>
              </a:ext>
            </a:extLst>
          </p:cNvPr>
          <p:cNvSpPr txBox="1"/>
          <p:nvPr/>
        </p:nvSpPr>
        <p:spPr>
          <a:xfrm>
            <a:off x="107018" y="3280823"/>
            <a:ext cx="295198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Uso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herramientas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modernas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formacion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ingenieros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procesos</a:t>
            </a:r>
            <a:endParaRPr lang="en-US" sz="1050" dirty="0">
              <a:solidFill>
                <a:schemeClr val="bg1"/>
              </a:solidFill>
              <a:latin typeface="Trebuchet MS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Virtualizacion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y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visualizacion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procesos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productivos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complejos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(min-metal,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energia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papel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Desarrollo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 de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soluciones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y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transferencia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tecnologica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 a la </a:t>
            </a:r>
            <a:r>
              <a:rPr lang="en-US" sz="1050" dirty="0" err="1">
                <a:solidFill>
                  <a:schemeClr val="bg1"/>
                </a:solidFill>
                <a:latin typeface="Trebuchet MS" pitchFamily="34" charset="0"/>
              </a:rPr>
              <a:t>industria</a:t>
            </a:r>
            <a:r>
              <a:rPr lang="en-US" sz="1050" dirty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97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1306E12-9DEF-484D-8A61-9033F4577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F9E36-7025-49CB-B89D-D6B1006DBBB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1F60380-5734-43A9-B90F-13175CE95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723" y="2460675"/>
            <a:ext cx="2629744" cy="2040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9A138AA-7B2C-4263-8B03-6A5CD5C75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357" y="2700670"/>
            <a:ext cx="2336185" cy="17299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2FD199C-2D46-4533-BEEB-85FC307F6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24" y="3062678"/>
            <a:ext cx="2208420" cy="111969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5956A75-17EA-420B-9333-9F3BD27FE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59" y="831478"/>
            <a:ext cx="2808806" cy="168489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ADB6320-97E6-4626-AC74-2B3417389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701" y="375256"/>
            <a:ext cx="3817863" cy="19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16057"/>
      </p:ext>
    </p:extLst>
  </p:cSld>
  <p:clrMapOvr>
    <a:masterClrMapping/>
  </p:clrMapOvr>
</p:sld>
</file>

<file path=ppt/theme/theme1.xml><?xml version="1.0" encoding="utf-8"?>
<a:theme xmlns:a="http://schemas.openxmlformats.org/drawingml/2006/main" name="OSIsoft_Corporate_PPT_template(1)">
  <a:themeElements>
    <a:clrScheme name="2013_CorporatePPTColors">
      <a:dk1>
        <a:sysClr val="windowText" lastClr="000000"/>
      </a:dk1>
      <a:lt1>
        <a:sysClr val="window" lastClr="FFFFFF"/>
      </a:lt1>
      <a:dk2>
        <a:srgbClr val="0073CF"/>
      </a:dk2>
      <a:lt2>
        <a:srgbClr val="EDEDED"/>
      </a:lt2>
      <a:accent1>
        <a:srgbClr val="0073CF"/>
      </a:accent1>
      <a:accent2>
        <a:srgbClr val="FF9D00"/>
      </a:accent2>
      <a:accent3>
        <a:srgbClr val="49C700"/>
      </a:accent3>
      <a:accent4>
        <a:srgbClr val="F51C00"/>
      </a:accent4>
      <a:accent5>
        <a:srgbClr val="DFDE00"/>
      </a:accent5>
      <a:accent6>
        <a:srgbClr val="3AD6D6"/>
      </a:accent6>
      <a:hlink>
        <a:srgbClr val="0073C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ED9FE5E-0A45-428C-BABB-1FDD8E00D384}" vid="{482DB8CB-53C7-4A8A-92FB-4E195FF36E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bcf189ba-0126-4817-8c71-545e492b40a5">99</Order0>
    <SharedWithUsers xmlns="c663731b-88c2-40ff-aae2-34318279540d">
      <UserInfo>
        <DisplayName/>
        <AccountId xsi:nil="true"/>
        <AccountType/>
      </UserInfo>
    </SharedWithUsers>
    <SharingHintHash xmlns="c663731b-88c2-40ff-aae2-34318279540d">595391075</SharingHintHash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EB5E81EA48948895DFBC151C5D58D" ma:contentTypeVersion="5" ma:contentTypeDescription="Create a new document." ma:contentTypeScope="" ma:versionID="ba8990abce595d0af907441157f7b1af">
  <xsd:schema xmlns:xsd="http://www.w3.org/2001/XMLSchema" xmlns:xs="http://www.w3.org/2001/XMLSchema" xmlns:p="http://schemas.microsoft.com/office/2006/metadata/properties" xmlns:ns2="bcf189ba-0126-4817-8c71-545e492b40a5" xmlns:ns3="c663731b-88c2-40ff-aae2-34318279540d" targetNamespace="http://schemas.microsoft.com/office/2006/metadata/properties" ma:root="true" ma:fieldsID="3dca74e696d11d53e986f853d4b7e781" ns2:_="" ns3:_="">
    <xsd:import namespace="bcf189ba-0126-4817-8c71-545e492b40a5"/>
    <xsd:import namespace="c663731b-88c2-40ff-aae2-34318279540d"/>
    <xsd:element name="properties">
      <xsd:complexType>
        <xsd:sequence>
          <xsd:element name="documentManagement">
            <xsd:complexType>
              <xsd:all>
                <xsd:element ref="ns2:Order0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189ba-0126-4817-8c71-545e492b40a5" elementFormDefault="qualified">
    <xsd:import namespace="http://schemas.microsoft.com/office/2006/documentManagement/types"/>
    <xsd:import namespace="http://schemas.microsoft.com/office/infopath/2007/PartnerControls"/>
    <xsd:element name="Order0" ma:index="8" nillable="true" ma:displayName="Order" ma:default="99" ma:internalName="Order0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3731b-88c2-40ff-aae2-34318279540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D3CF59-58BF-4AD7-B255-FA474B43C97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663731b-88c2-40ff-aae2-34318279540d"/>
    <ds:schemaRef ds:uri="bcf189ba-0126-4817-8c71-545e492b40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1A44650-F0A2-4824-A376-5335CAB979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f189ba-0126-4817-8c71-545e492b40a5"/>
    <ds:schemaRef ds:uri="c663731b-88c2-40ff-aae2-343182795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87A13-0099-4DCA-BB1F-66852D32C4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136</Words>
  <Application>Microsoft Office PowerPoint</Application>
  <PresentationFormat>Presentación en pantalla (16:9)</PresentationFormat>
  <Paragraphs>20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Proxima Nova Alt Rg</vt:lpstr>
      <vt:lpstr>Trebuchet MS</vt:lpstr>
      <vt:lpstr>Wingdings</vt:lpstr>
      <vt:lpstr>OSIsoft_Corporate_PPT_template(1)</vt:lpstr>
      <vt:lpstr>PI System -USACH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OSIsoft Corporate PowerPoint Template</dc:title>
  <dc:creator>Meredith Picerno</dc:creator>
  <cp:lastModifiedBy>francisco cubillos</cp:lastModifiedBy>
  <cp:revision>94</cp:revision>
  <cp:lastPrinted>2014-05-16T00:25:41Z</cp:lastPrinted>
  <dcterms:created xsi:type="dcterms:W3CDTF">2016-07-11T17:55:07Z</dcterms:created>
  <dcterms:modified xsi:type="dcterms:W3CDTF">2018-06-23T01:02:01Z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0x0101005AEEB5E81EA48948895DFBC151C5D58D</vt:lpwstr>
  </property>
  <property fmtid="{D5CDD505-2E9C-101B-9397-08002B2CF9AE}" pid="3" name="Order">
    <vt:r8>2900</vt:r8>
  </property>
</Properties>
</file>